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sldIdLst>
    <p:sldId id="256" r:id="rId2"/>
    <p:sldId id="351" r:id="rId3"/>
    <p:sldId id="336" r:id="rId4"/>
    <p:sldId id="352" r:id="rId5"/>
    <p:sldId id="257" r:id="rId6"/>
    <p:sldId id="258" r:id="rId7"/>
    <p:sldId id="350" r:id="rId8"/>
    <p:sldId id="337" r:id="rId9"/>
    <p:sldId id="316" r:id="rId10"/>
    <p:sldId id="343" r:id="rId11"/>
    <p:sldId id="338" r:id="rId12"/>
    <p:sldId id="342" r:id="rId13"/>
    <p:sldId id="346" r:id="rId14"/>
    <p:sldId id="339" r:id="rId15"/>
    <p:sldId id="341" r:id="rId16"/>
    <p:sldId id="344" r:id="rId17"/>
    <p:sldId id="345" r:id="rId18"/>
    <p:sldId id="349" r:id="rId19"/>
    <p:sldId id="340" r:id="rId20"/>
    <p:sldId id="35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12"/>
  </p:normalViewPr>
  <p:slideViewPr>
    <p:cSldViewPr snapToGrid="0" snapToObjects="1">
      <p:cViewPr varScale="1">
        <p:scale>
          <a:sx n="105" d="100"/>
          <a:sy n="105" d="100"/>
        </p:scale>
        <p:origin x="8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7/8/20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47404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7/8/20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50885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7/8/20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46148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7/8/20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36105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7/8/20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26134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7/8/20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16790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7/8/20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30150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7/8/20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97270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7/8/20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7802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7/8/20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86005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7/8/20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01054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7/8/20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53147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5" r:id="rId6"/>
    <p:sldLayoutId id="2147483680" r:id="rId7"/>
    <p:sldLayoutId id="2147483681" r:id="rId8"/>
    <p:sldLayoutId id="2147483682" r:id="rId9"/>
    <p:sldLayoutId id="2147483684" r:id="rId10"/>
    <p:sldLayoutId id="2147483683" r:id="rId11"/>
  </p:sldLayoutIdLst>
  <p:hf sldNum="0" hdr="0" ftr="0" dt="0"/>
  <p:txStyles>
    <p:titleStyle>
      <a:lvl1pPr algn="l" defTabSz="914400" rtl="0" eaLnBrk="1" latinLnBrk="0" hangingPunct="1">
        <a:lnSpc>
          <a:spcPct val="90000"/>
        </a:lnSpc>
        <a:spcBef>
          <a:spcPct val="0"/>
        </a:spcBef>
        <a:buNone/>
        <a:defRPr sz="47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buddhistdoor.net/news/message-from-kyabgon-phakchok-rinpoche-on-the-coronavirus-pandemic"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57F7E1-9B7B-4C14-9648-39FE9CB90580}"/>
              </a:ext>
            </a:extLst>
          </p:cNvPr>
          <p:cNvPicPr>
            <a:picLocks noChangeAspect="1"/>
          </p:cNvPicPr>
          <p:nvPr/>
        </p:nvPicPr>
        <p:blipFill rotWithShape="1">
          <a:blip r:embed="rId2"/>
          <a:srcRect t="15414"/>
          <a:stretch/>
        </p:blipFill>
        <p:spPr>
          <a:xfrm>
            <a:off x="-1" y="10"/>
            <a:ext cx="12191999" cy="6857990"/>
          </a:xfrm>
          <a:prstGeom prst="rect">
            <a:avLst/>
          </a:prstGeom>
        </p:spPr>
      </p:pic>
      <p:sp>
        <p:nvSpPr>
          <p:cNvPr id="9" name="Rectangle 8">
            <a:extLst>
              <a:ext uri="{FF2B5EF4-FFF2-40B4-BE49-F238E27FC236}">
                <a16:creationId xmlns:a16="http://schemas.microsoft.com/office/drawing/2014/main" id="{A37E0400-E9ED-46D6-A946-A7B49DB41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5000"/>
                </a:schemeClr>
              </a:gs>
              <a:gs pos="33000">
                <a:schemeClr val="tx1">
                  <a:alpha val="20000"/>
                </a:schemeClr>
              </a:gs>
              <a:gs pos="0">
                <a:schemeClr val="tx1">
                  <a:alpha val="0"/>
                </a:schemeClr>
              </a:gs>
              <a:gs pos="100000">
                <a:schemeClr val="tx1">
                  <a:alpha val="4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B480B0-4395-7A47-A322-B0AC120C0D00}"/>
              </a:ext>
            </a:extLst>
          </p:cNvPr>
          <p:cNvSpPr>
            <a:spLocks noGrp="1"/>
          </p:cNvSpPr>
          <p:nvPr>
            <p:ph type="ctrTitle"/>
          </p:nvPr>
        </p:nvSpPr>
        <p:spPr>
          <a:xfrm>
            <a:off x="735791" y="3331444"/>
            <a:ext cx="6470692" cy="1229306"/>
          </a:xfrm>
        </p:spPr>
        <p:txBody>
          <a:bodyPr>
            <a:normAutofit fontScale="90000"/>
          </a:bodyPr>
          <a:lstStyle/>
          <a:p>
            <a:r>
              <a:rPr lang="en-US" sz="5400">
                <a:solidFill>
                  <a:schemeClr val="bg1"/>
                </a:solidFill>
              </a:rPr>
              <a:t>Buddhist </a:t>
            </a:r>
            <a:r>
              <a:rPr lang="en-US" sz="5400" dirty="0">
                <a:solidFill>
                  <a:schemeClr val="bg1"/>
                </a:solidFill>
              </a:rPr>
              <a:t>Responses to </a:t>
            </a:r>
            <a:r>
              <a:rPr lang="en-US" sz="5400">
                <a:solidFill>
                  <a:schemeClr val="bg1"/>
                </a:solidFill>
              </a:rPr>
              <a:t>COVID </a:t>
            </a:r>
            <a:br>
              <a:rPr lang="en-US" sz="5400">
                <a:solidFill>
                  <a:schemeClr val="bg1"/>
                </a:solidFill>
              </a:rPr>
            </a:br>
            <a:r>
              <a:rPr lang="en-US" sz="5400">
                <a:solidFill>
                  <a:schemeClr val="bg1"/>
                </a:solidFill>
              </a:rPr>
              <a:t>in </a:t>
            </a:r>
            <a:r>
              <a:rPr lang="en-US" sz="5400" dirty="0">
                <a:solidFill>
                  <a:schemeClr val="bg1"/>
                </a:solidFill>
              </a:rPr>
              <a:t>Lumbini, Nepal</a:t>
            </a:r>
          </a:p>
        </p:txBody>
      </p:sp>
      <p:sp>
        <p:nvSpPr>
          <p:cNvPr id="3" name="Subtitle 2">
            <a:extLst>
              <a:ext uri="{FF2B5EF4-FFF2-40B4-BE49-F238E27FC236}">
                <a16:creationId xmlns:a16="http://schemas.microsoft.com/office/drawing/2014/main" id="{EBC67FCB-0F6A-5346-A4ED-687AED03907F}"/>
              </a:ext>
            </a:extLst>
          </p:cNvPr>
          <p:cNvSpPr>
            <a:spLocks noGrp="1"/>
          </p:cNvSpPr>
          <p:nvPr>
            <p:ph type="subTitle" idx="1"/>
          </p:nvPr>
        </p:nvSpPr>
        <p:spPr>
          <a:xfrm>
            <a:off x="735791" y="4735799"/>
            <a:ext cx="6470693" cy="605256"/>
          </a:xfrm>
        </p:spPr>
        <p:txBody>
          <a:bodyPr>
            <a:normAutofit fontScale="92500"/>
          </a:bodyPr>
          <a:lstStyle/>
          <a:p>
            <a:r>
              <a:rPr lang="en-US" dirty="0">
                <a:solidFill>
                  <a:schemeClr val="bg1"/>
                </a:solidFill>
              </a:rPr>
              <a:t>Amy </a:t>
            </a:r>
            <a:r>
              <a:rPr lang="en-US" dirty="0" err="1">
                <a:solidFill>
                  <a:schemeClr val="bg1"/>
                </a:solidFill>
              </a:rPr>
              <a:t>langenberg</a:t>
            </a:r>
            <a:r>
              <a:rPr lang="en-US" dirty="0">
                <a:solidFill>
                  <a:schemeClr val="bg1"/>
                </a:solidFill>
              </a:rPr>
              <a:t>, Eckerd college</a:t>
            </a:r>
          </a:p>
        </p:txBody>
      </p:sp>
      <p:cxnSp>
        <p:nvCxnSpPr>
          <p:cNvPr id="11" name="Straight Connector 10">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2429" y="4641183"/>
            <a:ext cx="6309360" cy="0"/>
          </a:xfrm>
          <a:prstGeom prst="line">
            <a:avLst/>
          </a:prstGeom>
          <a:ln w="19050">
            <a:solidFill>
              <a:schemeClr val="bg1">
                <a:alpha val="9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8213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screenshot of a social media post&#10;&#10;Description automatically generated">
            <a:extLst>
              <a:ext uri="{FF2B5EF4-FFF2-40B4-BE49-F238E27FC236}">
                <a16:creationId xmlns:a16="http://schemas.microsoft.com/office/drawing/2014/main" id="{C862C701-963F-5A4A-B24E-1552A90B64B5}"/>
              </a:ext>
            </a:extLst>
          </p:cNvPr>
          <p:cNvPicPr>
            <a:picLocks noChangeAspect="1"/>
          </p:cNvPicPr>
          <p:nvPr/>
        </p:nvPicPr>
        <p:blipFill rotWithShape="1">
          <a:blip r:embed="rId2"/>
          <a:srcRect t="8085" b="1915"/>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8DA9D5E3-3A22-4873-81C8-59749E2165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95791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walking down a street next to a tree&#10;&#10;Description automatically generated">
            <a:extLst>
              <a:ext uri="{FF2B5EF4-FFF2-40B4-BE49-F238E27FC236}">
                <a16:creationId xmlns:a16="http://schemas.microsoft.com/office/drawing/2014/main" id="{8728898C-5234-0045-9CC7-BC0F2F062065}"/>
              </a:ext>
            </a:extLst>
          </p:cNvPr>
          <p:cNvPicPr>
            <a:picLocks noChangeAspect="1"/>
          </p:cNvPicPr>
          <p:nvPr/>
        </p:nvPicPr>
        <p:blipFill rotWithShape="1">
          <a:blip r:embed="rId2"/>
          <a:srcRect t="23216" b="34597"/>
          <a:stretch/>
        </p:blipFill>
        <p:spPr>
          <a:xfrm>
            <a:off x="20" y="10"/>
            <a:ext cx="12191980" cy="6857990"/>
          </a:xfrm>
          <a:prstGeom prst="rect">
            <a:avLst/>
          </a:prstGeom>
        </p:spPr>
      </p:pic>
    </p:spTree>
    <p:extLst>
      <p:ext uri="{BB962C8B-B14F-4D97-AF65-F5344CB8AC3E}">
        <p14:creationId xmlns:p14="http://schemas.microsoft.com/office/powerpoint/2010/main" val="1581355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people in a room&#10;&#10;Description automatically generated">
            <a:extLst>
              <a:ext uri="{FF2B5EF4-FFF2-40B4-BE49-F238E27FC236}">
                <a16:creationId xmlns:a16="http://schemas.microsoft.com/office/drawing/2014/main" id="{D3CC8A77-68E8-6F48-90DF-6A569966702F}"/>
              </a:ext>
            </a:extLst>
          </p:cNvPr>
          <p:cNvPicPr>
            <a:picLocks noChangeAspect="1"/>
          </p:cNvPicPr>
          <p:nvPr/>
        </p:nvPicPr>
        <p:blipFill rotWithShape="1">
          <a:blip r:embed="rId2"/>
          <a:srcRect t="3298" b="21702"/>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8DA9D5E3-3A22-4873-81C8-59749E2165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87529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49733084-B797-6B40-A6C3-9472915B7E5E}"/>
              </a:ext>
            </a:extLst>
          </p:cNvPr>
          <p:cNvPicPr>
            <a:picLocks noChangeAspect="1"/>
          </p:cNvPicPr>
          <p:nvPr/>
        </p:nvPicPr>
        <p:blipFill rotWithShape="1">
          <a:blip r:embed="rId2"/>
          <a:srcRect t="10000"/>
          <a:stretch/>
        </p:blipFill>
        <p:spPr>
          <a:xfrm>
            <a:off x="-685801" y="614363"/>
            <a:ext cx="14300197" cy="8043862"/>
          </a:xfrm>
          <a:prstGeom prst="rect">
            <a:avLst/>
          </a:prstGeom>
        </p:spPr>
      </p:pic>
    </p:spTree>
    <p:extLst>
      <p:ext uri="{BB962C8B-B14F-4D97-AF65-F5344CB8AC3E}">
        <p14:creationId xmlns:p14="http://schemas.microsoft.com/office/powerpoint/2010/main" val="2973470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sitting at a fruit stand&#10;&#10;Description automatically generated">
            <a:extLst>
              <a:ext uri="{FF2B5EF4-FFF2-40B4-BE49-F238E27FC236}">
                <a16:creationId xmlns:a16="http://schemas.microsoft.com/office/drawing/2014/main" id="{ED239611-0DD8-484B-8067-8BDF2E01DC42}"/>
              </a:ext>
            </a:extLst>
          </p:cNvPr>
          <p:cNvPicPr>
            <a:picLocks noChangeAspect="1"/>
          </p:cNvPicPr>
          <p:nvPr/>
        </p:nvPicPr>
        <p:blipFill rotWithShape="1">
          <a:blip r:embed="rId2"/>
          <a:srcRect l="3516" r="15446" b="-2"/>
          <a:stretch/>
        </p:blipFill>
        <p:spPr>
          <a:xfrm>
            <a:off x="321733" y="321732"/>
            <a:ext cx="3777025" cy="6214533"/>
          </a:xfrm>
          <a:prstGeom prst="rect">
            <a:avLst/>
          </a:prstGeom>
        </p:spPr>
      </p:pic>
      <p:pic>
        <p:nvPicPr>
          <p:cNvPr id="9" name="Picture 8" descr="A picture containing table, sitting, colorful, blue&#10;&#10;Description automatically generated">
            <a:extLst>
              <a:ext uri="{FF2B5EF4-FFF2-40B4-BE49-F238E27FC236}">
                <a16:creationId xmlns:a16="http://schemas.microsoft.com/office/drawing/2014/main" id="{18BFFADD-7219-C94B-81B8-FE945D2A123C}"/>
              </a:ext>
            </a:extLst>
          </p:cNvPr>
          <p:cNvPicPr>
            <a:picLocks noChangeAspect="1"/>
          </p:cNvPicPr>
          <p:nvPr/>
        </p:nvPicPr>
        <p:blipFill rotWithShape="1">
          <a:blip r:embed="rId3"/>
          <a:srcRect l="32161" r="18165"/>
          <a:stretch/>
        </p:blipFill>
        <p:spPr>
          <a:xfrm>
            <a:off x="4184538" y="321732"/>
            <a:ext cx="3822924" cy="6214533"/>
          </a:xfrm>
          <a:prstGeom prst="rect">
            <a:avLst/>
          </a:prstGeom>
        </p:spPr>
      </p:pic>
      <p:pic>
        <p:nvPicPr>
          <p:cNvPr id="5" name="Picture 4" descr="A hand holding a card&#10;&#10;Description automatically generated">
            <a:extLst>
              <a:ext uri="{FF2B5EF4-FFF2-40B4-BE49-F238E27FC236}">
                <a16:creationId xmlns:a16="http://schemas.microsoft.com/office/drawing/2014/main" id="{1EFE200C-19C2-3140-8EE0-BC0C0F076FA7}"/>
              </a:ext>
            </a:extLst>
          </p:cNvPr>
          <p:cNvPicPr>
            <a:picLocks noChangeAspect="1"/>
          </p:cNvPicPr>
          <p:nvPr/>
        </p:nvPicPr>
        <p:blipFill rotWithShape="1">
          <a:blip r:embed="rId4"/>
          <a:srcRect l="4527" r="14315" b="-2"/>
          <a:stretch/>
        </p:blipFill>
        <p:spPr>
          <a:xfrm>
            <a:off x="8087672" y="321732"/>
            <a:ext cx="3782595" cy="6214533"/>
          </a:xfrm>
          <a:prstGeom prst="rect">
            <a:avLst/>
          </a:prstGeom>
        </p:spPr>
      </p:pic>
    </p:spTree>
    <p:extLst>
      <p:ext uri="{BB962C8B-B14F-4D97-AF65-F5344CB8AC3E}">
        <p14:creationId xmlns:p14="http://schemas.microsoft.com/office/powerpoint/2010/main" val="2836213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person, outdoor, person, standing&#10;&#10;Description automatically generated">
            <a:extLst>
              <a:ext uri="{FF2B5EF4-FFF2-40B4-BE49-F238E27FC236}">
                <a16:creationId xmlns:a16="http://schemas.microsoft.com/office/drawing/2014/main" id="{8D87E99C-92E2-F041-88DC-4A7715D1CDD5}"/>
              </a:ext>
            </a:extLst>
          </p:cNvPr>
          <p:cNvPicPr>
            <a:picLocks noChangeAspect="1"/>
          </p:cNvPicPr>
          <p:nvPr/>
        </p:nvPicPr>
        <p:blipFill rotWithShape="1">
          <a:blip r:embed="rId2"/>
          <a:srcRect t="9490" r="2" b="11913"/>
          <a:stretch/>
        </p:blipFill>
        <p:spPr>
          <a:xfrm>
            <a:off x="1" y="10"/>
            <a:ext cx="6050280" cy="6340632"/>
          </a:xfrm>
          <a:prstGeom prst="rect">
            <a:avLst/>
          </a:prstGeom>
        </p:spPr>
      </p:pic>
      <p:pic>
        <p:nvPicPr>
          <p:cNvPr id="7" name="Picture 6" descr="A group of people standing in the dirt&#10;&#10;Description automatically generated">
            <a:extLst>
              <a:ext uri="{FF2B5EF4-FFF2-40B4-BE49-F238E27FC236}">
                <a16:creationId xmlns:a16="http://schemas.microsoft.com/office/drawing/2014/main" id="{A713771B-5372-CC44-8FBD-869F0B772ADD}"/>
              </a:ext>
            </a:extLst>
          </p:cNvPr>
          <p:cNvPicPr>
            <a:picLocks noChangeAspect="1"/>
          </p:cNvPicPr>
          <p:nvPr/>
        </p:nvPicPr>
        <p:blipFill rotWithShape="1">
          <a:blip r:embed="rId3"/>
          <a:srcRect l="11768" r="34559" b="1"/>
          <a:stretch/>
        </p:blipFill>
        <p:spPr>
          <a:xfrm>
            <a:off x="6141718" y="10"/>
            <a:ext cx="6050280" cy="6340632"/>
          </a:xfrm>
          <a:prstGeom prst="rect">
            <a:avLst/>
          </a:prstGeom>
        </p:spPr>
      </p:pic>
    </p:spTree>
    <p:extLst>
      <p:ext uri="{BB962C8B-B14F-4D97-AF65-F5344CB8AC3E}">
        <p14:creationId xmlns:p14="http://schemas.microsoft.com/office/powerpoint/2010/main" val="798531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933AA81F-7641-5645-BC6C-5AD3FEDC5FF2}"/>
              </a:ext>
            </a:extLst>
          </p:cNvPr>
          <p:cNvPicPr>
            <a:picLocks noChangeAspect="1"/>
          </p:cNvPicPr>
          <p:nvPr/>
        </p:nvPicPr>
        <p:blipFill rotWithShape="1">
          <a:blip r:embed="rId2"/>
          <a:srcRect t="1744" b="8256"/>
          <a:stretch/>
        </p:blipFill>
        <p:spPr>
          <a:xfrm>
            <a:off x="20" y="10"/>
            <a:ext cx="12191980" cy="6857990"/>
          </a:xfrm>
          <a:prstGeom prst="rect">
            <a:avLst/>
          </a:prstGeom>
        </p:spPr>
      </p:pic>
      <p:sp>
        <p:nvSpPr>
          <p:cNvPr id="8" name="Rectangle 7">
            <a:extLst>
              <a:ext uri="{FF2B5EF4-FFF2-40B4-BE49-F238E27FC236}">
                <a16:creationId xmlns:a16="http://schemas.microsoft.com/office/drawing/2014/main" id="{8DA9D5E3-3A22-4873-81C8-59749E2165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31522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F2A8BC94-1644-D149-BE48-E9DFC18AF9F4}"/>
              </a:ext>
            </a:extLst>
          </p:cNvPr>
          <p:cNvPicPr>
            <a:picLocks noChangeAspect="1"/>
          </p:cNvPicPr>
          <p:nvPr/>
        </p:nvPicPr>
        <p:blipFill rotWithShape="1">
          <a:blip r:embed="rId2"/>
          <a:srcRect b="10000"/>
          <a:stretch/>
        </p:blipFill>
        <p:spPr>
          <a:xfrm>
            <a:off x="20" y="10"/>
            <a:ext cx="12191980" cy="6857990"/>
          </a:xfrm>
          <a:prstGeom prst="rect">
            <a:avLst/>
          </a:prstGeom>
        </p:spPr>
      </p:pic>
    </p:spTree>
    <p:extLst>
      <p:ext uri="{BB962C8B-B14F-4D97-AF65-F5344CB8AC3E}">
        <p14:creationId xmlns:p14="http://schemas.microsoft.com/office/powerpoint/2010/main" val="607617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A8E9C91B-7EAD-4562-AB0E-DFB9663AE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Content Placeholder 4">
            <a:extLst>
              <a:ext uri="{FF2B5EF4-FFF2-40B4-BE49-F238E27FC236}">
                <a16:creationId xmlns:a16="http://schemas.microsoft.com/office/drawing/2014/main" id="{5B772407-82A5-D14A-99FB-03DF15E622BD}"/>
              </a:ext>
            </a:extLst>
          </p:cNvPr>
          <p:cNvPicPr>
            <a:picLocks noChangeAspect="1"/>
          </p:cNvPicPr>
          <p:nvPr/>
        </p:nvPicPr>
        <p:blipFill rotWithShape="1">
          <a:blip r:embed="rId2"/>
          <a:srcRect l="21447" r="11887"/>
          <a:stretch/>
        </p:blipFill>
        <p:spPr>
          <a:xfrm>
            <a:off x="20" y="10"/>
            <a:ext cx="6095980" cy="6857990"/>
          </a:xfrm>
          <a:prstGeom prst="rect">
            <a:avLst/>
          </a:prstGeom>
        </p:spPr>
      </p:pic>
      <p:pic>
        <p:nvPicPr>
          <p:cNvPr id="5" name="Content Placeholder 4" descr="A screenshot of a social media post&#10;&#10;Description automatically generated">
            <a:extLst>
              <a:ext uri="{FF2B5EF4-FFF2-40B4-BE49-F238E27FC236}">
                <a16:creationId xmlns:a16="http://schemas.microsoft.com/office/drawing/2014/main" id="{0997146B-7350-5A48-9ED0-5E3899FAA2DD}"/>
              </a:ext>
            </a:extLst>
          </p:cNvPr>
          <p:cNvPicPr>
            <a:picLocks noGrp="1" noChangeAspect="1"/>
          </p:cNvPicPr>
          <p:nvPr>
            <p:ph idx="1"/>
          </p:nvPr>
        </p:nvPicPr>
        <p:blipFill rotWithShape="1">
          <a:blip r:embed="rId3"/>
          <a:srcRect l="12795" r="31650"/>
          <a:stretch/>
        </p:blipFill>
        <p:spPr>
          <a:xfrm>
            <a:off x="6096000" y="10"/>
            <a:ext cx="6096000" cy="6857990"/>
          </a:xfrm>
          <a:prstGeom prst="rect">
            <a:avLst/>
          </a:prstGeom>
        </p:spPr>
      </p:pic>
    </p:spTree>
    <p:extLst>
      <p:ext uri="{BB962C8B-B14F-4D97-AF65-F5344CB8AC3E}">
        <p14:creationId xmlns:p14="http://schemas.microsoft.com/office/powerpoint/2010/main" val="1941201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on a beach posing for the camera&#10;&#10;Description automatically generated">
            <a:extLst>
              <a:ext uri="{FF2B5EF4-FFF2-40B4-BE49-F238E27FC236}">
                <a16:creationId xmlns:a16="http://schemas.microsoft.com/office/drawing/2014/main" id="{C454F9F0-DB8B-6249-9755-6A91B8F3D1C7}"/>
              </a:ext>
            </a:extLst>
          </p:cNvPr>
          <p:cNvPicPr>
            <a:picLocks noChangeAspect="1"/>
          </p:cNvPicPr>
          <p:nvPr/>
        </p:nvPicPr>
        <p:blipFill>
          <a:blip r:embed="rId2"/>
          <a:stretch>
            <a:fillRect/>
          </a:stretch>
        </p:blipFill>
        <p:spPr>
          <a:xfrm>
            <a:off x="7048500" y="0"/>
            <a:ext cx="5143500" cy="6858000"/>
          </a:xfrm>
          <a:prstGeom prst="rect">
            <a:avLst/>
          </a:prstGeom>
        </p:spPr>
      </p:pic>
      <p:sp>
        <p:nvSpPr>
          <p:cNvPr id="4" name="TextBox 3">
            <a:extLst>
              <a:ext uri="{FF2B5EF4-FFF2-40B4-BE49-F238E27FC236}">
                <a16:creationId xmlns:a16="http://schemas.microsoft.com/office/drawing/2014/main" id="{486D4B47-FFA0-CD46-BCAE-22243823A1DE}"/>
              </a:ext>
            </a:extLst>
          </p:cNvPr>
          <p:cNvSpPr txBox="1"/>
          <p:nvPr/>
        </p:nvSpPr>
        <p:spPr>
          <a:xfrm>
            <a:off x="463296" y="170688"/>
            <a:ext cx="5730240" cy="5324535"/>
          </a:xfrm>
          <a:prstGeom prst="rect">
            <a:avLst/>
          </a:prstGeom>
          <a:noFill/>
        </p:spPr>
        <p:txBody>
          <a:bodyPr wrap="square" rtlCol="0">
            <a:spAutoFit/>
          </a:bodyPr>
          <a:lstStyle/>
          <a:p>
            <a:r>
              <a:rPr lang="en-US" sz="2800" dirty="0">
                <a:solidFill>
                  <a:srgbClr val="FF0000"/>
                </a:solidFill>
              </a:rPr>
              <a:t>Response 3: critical and activist</a:t>
            </a:r>
          </a:p>
          <a:p>
            <a:r>
              <a:rPr lang="en-US" sz="2800" dirty="0"/>
              <a:t>“You cannot close your eyes and join your hands and pray for peace and harmony. You have to open your eyes and hands. You pay millions to make a statue, but nothing for people. The mega temples were a source of employment but now a source of suffering.”</a:t>
            </a:r>
          </a:p>
          <a:p>
            <a:pPr algn="r"/>
            <a:r>
              <a:rPr lang="en-US" sz="2000" dirty="0" err="1"/>
              <a:t>Rockey</a:t>
            </a:r>
            <a:r>
              <a:rPr lang="en-US" sz="2000" dirty="0"/>
              <a:t> Tripathi,</a:t>
            </a:r>
          </a:p>
          <a:p>
            <a:pPr algn="r"/>
            <a:r>
              <a:rPr lang="en-US" sz="2000" dirty="0"/>
              <a:t>Lumbini Social Service Foundation and Bodhi Institute</a:t>
            </a:r>
          </a:p>
        </p:txBody>
      </p:sp>
    </p:spTree>
    <p:extLst>
      <p:ext uri="{BB962C8B-B14F-4D97-AF65-F5344CB8AC3E}">
        <p14:creationId xmlns:p14="http://schemas.microsoft.com/office/powerpoint/2010/main" val="3426128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94974ED-238B-3F46-B4DB-B110EEC45DC4}"/>
              </a:ext>
            </a:extLst>
          </p:cNvPr>
          <p:cNvSpPr>
            <a:spLocks noGrp="1"/>
          </p:cNvSpPr>
          <p:nvPr>
            <p:ph type="title"/>
          </p:nvPr>
        </p:nvSpPr>
        <p:spPr>
          <a:xfrm>
            <a:off x="492369" y="605896"/>
            <a:ext cx="3642309" cy="5646208"/>
          </a:xfrm>
        </p:spPr>
        <p:txBody>
          <a:bodyPr anchor="ctr">
            <a:normAutofit/>
          </a:bodyPr>
          <a:lstStyle/>
          <a:p>
            <a:r>
              <a:rPr lang="en-US" sz="3100">
                <a:solidFill>
                  <a:srgbClr val="FFFFFF"/>
                </a:solidFill>
              </a:rPr>
              <a:t>from Phakchok Rinpoche, </a:t>
            </a:r>
            <a:br>
              <a:rPr lang="en-US" sz="3100">
                <a:solidFill>
                  <a:srgbClr val="FFFFFF"/>
                </a:solidFill>
              </a:rPr>
            </a:br>
            <a:r>
              <a:rPr lang="en-US" sz="3100">
                <a:solidFill>
                  <a:srgbClr val="FFFFFF"/>
                </a:solidFill>
              </a:rPr>
              <a:t>in retreat near Pharping, Nepal</a:t>
            </a:r>
            <a:br>
              <a:rPr lang="en-US" sz="3100">
                <a:solidFill>
                  <a:srgbClr val="FFFFFF"/>
                </a:solidFill>
              </a:rPr>
            </a:br>
            <a:r>
              <a:rPr lang="en-US" sz="3100">
                <a:solidFill>
                  <a:srgbClr val="FFFFFF"/>
                </a:solidFill>
              </a:rPr>
              <a:t>source: </a:t>
            </a:r>
            <a:r>
              <a:rPr lang="en-US" sz="3100">
                <a:solidFill>
                  <a:srgbClr val="FFFFFF"/>
                </a:solidFill>
                <a:hlinkClick r:id="rId2"/>
              </a:rPr>
              <a:t>https://www.buddhistdoor.net/news/message-from-kyabgon-phakchok-rinpoche-on-the-coronavirus-pandemic</a:t>
            </a:r>
            <a:endParaRPr lang="en-US" sz="3100">
              <a:solidFill>
                <a:srgbClr val="FFFFFF"/>
              </a:solidFill>
            </a:endParaRPr>
          </a:p>
        </p:txBody>
      </p:sp>
      <p:sp>
        <p:nvSpPr>
          <p:cNvPr id="3" name="Content Placeholder 2">
            <a:extLst>
              <a:ext uri="{FF2B5EF4-FFF2-40B4-BE49-F238E27FC236}">
                <a16:creationId xmlns:a16="http://schemas.microsoft.com/office/drawing/2014/main" id="{7B6F7932-C124-294C-A266-6E3A099C450C}"/>
              </a:ext>
            </a:extLst>
          </p:cNvPr>
          <p:cNvSpPr>
            <a:spLocks noGrp="1"/>
          </p:cNvSpPr>
          <p:nvPr>
            <p:ph idx="1"/>
          </p:nvPr>
        </p:nvSpPr>
        <p:spPr>
          <a:xfrm>
            <a:off x="5231958" y="605896"/>
            <a:ext cx="5923721" cy="5646208"/>
          </a:xfrm>
        </p:spPr>
        <p:txBody>
          <a:bodyPr anchor="ctr">
            <a:normAutofit/>
          </a:bodyPr>
          <a:lstStyle/>
          <a:p>
            <a:pPr fontAlgn="base">
              <a:lnSpc>
                <a:spcPct val="100000"/>
              </a:lnSpc>
            </a:pPr>
            <a:r>
              <a:rPr lang="en-US" sz="1700" i="1" dirty="0"/>
              <a:t>“On this New Moon today</a:t>
            </a:r>
            <a:r>
              <a:rPr lang="en-US" sz="1700" dirty="0"/>
              <a:t> [24 March]</a:t>
            </a:r>
            <a:r>
              <a:rPr lang="en-US" sz="1700" i="1" dirty="0"/>
              <a:t>, we are offering a wholesome </a:t>
            </a:r>
            <a:r>
              <a:rPr lang="en-US" sz="1700" i="1" dirty="0" err="1"/>
              <a:t>Riwo</a:t>
            </a:r>
            <a:r>
              <a:rPr lang="en-US" sz="1700" i="1" dirty="0"/>
              <a:t> </a:t>
            </a:r>
            <a:r>
              <a:rPr lang="en-US" sz="1700" i="1" dirty="0" err="1"/>
              <a:t>Sangcho</a:t>
            </a:r>
            <a:r>
              <a:rPr lang="en-US" sz="1700" i="1" dirty="0"/>
              <a:t> ‘Mountain Smoke Offering’. Sang Offering is a skillful means of realizing the perfection of wisdom through the accumulation of merits with the practice of offerings and purification especially of impurities and obstructions.</a:t>
            </a:r>
            <a:endParaRPr lang="en-US" sz="1700" dirty="0"/>
          </a:p>
          <a:p>
            <a:pPr fontAlgn="base">
              <a:lnSpc>
                <a:spcPct val="100000"/>
              </a:lnSpc>
            </a:pPr>
            <a:r>
              <a:rPr lang="en-US" sz="1700" b="1" i="1" dirty="0"/>
              <a:t>These impurities and obstructions can manifest as diseases which are a result of causes and conditions. The causes and conditions, in this case, are our collective karma as human beings. </a:t>
            </a:r>
            <a:r>
              <a:rPr lang="en-US" sz="1700" i="1" dirty="0"/>
              <a:t>So, to purify karma, you can practice virtue through your actions, your practice, your meditation, and so forth. This will remove our karmic debt. </a:t>
            </a:r>
            <a:r>
              <a:rPr lang="en-US" sz="1700" b="1" i="1" dirty="0"/>
              <a:t>The most important part is to dedicate merit and make aspirations for our parents and family members in this life and past lives, our friends, for our villages, towns, and cities, and for all human beings. </a:t>
            </a:r>
            <a:r>
              <a:rPr lang="en-US" sz="1700" i="1" dirty="0"/>
              <a:t>To dedicate and aspire for their good health, happiness, and fulfillment of all their wishes.”</a:t>
            </a:r>
            <a:endParaRPr lang="en-US" sz="1700" dirty="0"/>
          </a:p>
          <a:p>
            <a:pPr>
              <a:lnSpc>
                <a:spcPct val="100000"/>
              </a:lnSpc>
            </a:pPr>
            <a:endParaRPr lang="en-US" sz="1700" dirty="0"/>
          </a:p>
        </p:txBody>
      </p:sp>
      <p:sp>
        <p:nvSpPr>
          <p:cNvPr id="4" name="TextBox 3">
            <a:extLst>
              <a:ext uri="{FF2B5EF4-FFF2-40B4-BE49-F238E27FC236}">
                <a16:creationId xmlns:a16="http://schemas.microsoft.com/office/drawing/2014/main" id="{D62181EC-1E8A-C74E-9BA4-9A6625FB985D}"/>
              </a:ext>
            </a:extLst>
          </p:cNvPr>
          <p:cNvSpPr txBox="1"/>
          <p:nvPr/>
        </p:nvSpPr>
        <p:spPr>
          <a:xfrm>
            <a:off x="1036321" y="0"/>
            <a:ext cx="8510015" cy="780288"/>
          </a:xfrm>
          <a:prstGeom prst="rect">
            <a:avLst/>
          </a:prstGeom>
          <a:noFill/>
        </p:spPr>
        <p:txBody>
          <a:bodyPr wrap="square" rtlCol="0">
            <a:spAutoFit/>
          </a:bodyPr>
          <a:lstStyle/>
          <a:p>
            <a:r>
              <a:rPr lang="en-US" sz="4400" dirty="0">
                <a:solidFill>
                  <a:srgbClr val="FF0000"/>
                </a:solidFill>
              </a:rPr>
              <a:t>Response 1: pray and meditate</a:t>
            </a:r>
          </a:p>
        </p:txBody>
      </p:sp>
    </p:spTree>
    <p:extLst>
      <p:ext uri="{BB962C8B-B14F-4D97-AF65-F5344CB8AC3E}">
        <p14:creationId xmlns:p14="http://schemas.microsoft.com/office/powerpoint/2010/main" val="2213991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in costumes&#10;&#10;Description automatically generated">
            <a:extLst>
              <a:ext uri="{FF2B5EF4-FFF2-40B4-BE49-F238E27FC236}">
                <a16:creationId xmlns:a16="http://schemas.microsoft.com/office/drawing/2014/main" id="{D55AD582-97A0-C943-8D77-74C6D26FEB46}"/>
              </a:ext>
            </a:extLst>
          </p:cNvPr>
          <p:cNvPicPr>
            <a:picLocks noChangeAspect="1"/>
          </p:cNvPicPr>
          <p:nvPr/>
        </p:nvPicPr>
        <p:blipFill rotWithShape="1">
          <a:blip r:embed="rId2"/>
          <a:srcRect t="16622" b="10088"/>
          <a:stretch/>
        </p:blipFill>
        <p:spPr>
          <a:xfrm>
            <a:off x="20" y="10"/>
            <a:ext cx="12191980" cy="6857990"/>
          </a:xfrm>
          <a:prstGeom prst="rect">
            <a:avLst/>
          </a:prstGeom>
        </p:spPr>
      </p:pic>
      <p:sp>
        <p:nvSpPr>
          <p:cNvPr id="4" name="TextBox 3">
            <a:extLst>
              <a:ext uri="{FF2B5EF4-FFF2-40B4-BE49-F238E27FC236}">
                <a16:creationId xmlns:a16="http://schemas.microsoft.com/office/drawing/2014/main" id="{D2CE43DC-F6E4-F54D-A26F-1E6F054EB917}"/>
              </a:ext>
            </a:extLst>
          </p:cNvPr>
          <p:cNvSpPr txBox="1"/>
          <p:nvPr/>
        </p:nvSpPr>
        <p:spPr>
          <a:xfrm>
            <a:off x="1117854" y="310515"/>
            <a:ext cx="3028950" cy="523220"/>
          </a:xfrm>
          <a:prstGeom prst="rect">
            <a:avLst/>
          </a:prstGeom>
          <a:noFill/>
        </p:spPr>
        <p:txBody>
          <a:bodyPr wrap="square" rtlCol="0">
            <a:spAutoFit/>
          </a:bodyPr>
          <a:lstStyle/>
          <a:p>
            <a:r>
              <a:rPr lang="en-US" sz="2800" dirty="0">
                <a:solidFill>
                  <a:srgbClr val="FF0000"/>
                </a:solidFill>
              </a:rPr>
              <a:t>THANK YOU!</a:t>
            </a:r>
          </a:p>
        </p:txBody>
      </p:sp>
    </p:spTree>
    <p:extLst>
      <p:ext uri="{BB962C8B-B14F-4D97-AF65-F5344CB8AC3E}">
        <p14:creationId xmlns:p14="http://schemas.microsoft.com/office/powerpoint/2010/main" val="2501061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ridge over a body of water&#10;&#10;Description automatically generated">
            <a:extLst>
              <a:ext uri="{FF2B5EF4-FFF2-40B4-BE49-F238E27FC236}">
                <a16:creationId xmlns:a16="http://schemas.microsoft.com/office/drawing/2014/main" id="{15448F01-CC6A-F046-B53B-1EABB56E3862}"/>
              </a:ext>
            </a:extLst>
          </p:cNvPr>
          <p:cNvPicPr>
            <a:picLocks noChangeAspect="1"/>
          </p:cNvPicPr>
          <p:nvPr/>
        </p:nvPicPr>
        <p:blipFill rotWithShape="1">
          <a:blip r:embed="rId2"/>
          <a:srcRect t="34334" b="23479"/>
          <a:stretch/>
        </p:blipFill>
        <p:spPr>
          <a:xfrm>
            <a:off x="20" y="10"/>
            <a:ext cx="12191980" cy="6857990"/>
          </a:xfrm>
          <a:prstGeom prst="rect">
            <a:avLst/>
          </a:prstGeom>
        </p:spPr>
      </p:pic>
      <p:sp>
        <p:nvSpPr>
          <p:cNvPr id="2" name="TextBox 1">
            <a:extLst>
              <a:ext uri="{FF2B5EF4-FFF2-40B4-BE49-F238E27FC236}">
                <a16:creationId xmlns:a16="http://schemas.microsoft.com/office/drawing/2014/main" id="{1D6630AD-286C-7E43-A35B-7AE6F6413430}"/>
              </a:ext>
            </a:extLst>
          </p:cNvPr>
          <p:cNvSpPr txBox="1"/>
          <p:nvPr/>
        </p:nvSpPr>
        <p:spPr>
          <a:xfrm>
            <a:off x="740781" y="5613721"/>
            <a:ext cx="4409954" cy="369332"/>
          </a:xfrm>
          <a:prstGeom prst="rect">
            <a:avLst/>
          </a:prstGeom>
          <a:noFill/>
        </p:spPr>
        <p:txBody>
          <a:bodyPr wrap="square" rtlCol="0">
            <a:spAutoFit/>
          </a:bodyPr>
          <a:lstStyle/>
          <a:p>
            <a:r>
              <a:rPr lang="en-US" dirty="0"/>
              <a:t>The </a:t>
            </a:r>
            <a:r>
              <a:rPr lang="en-US" dirty="0" err="1"/>
              <a:t>Mayadevi</a:t>
            </a:r>
            <a:r>
              <a:rPr lang="en-US" dirty="0"/>
              <a:t> Temple in Lumbini, Nepal</a:t>
            </a:r>
          </a:p>
        </p:txBody>
      </p:sp>
    </p:spTree>
    <p:extLst>
      <p:ext uri="{BB962C8B-B14F-4D97-AF65-F5344CB8AC3E}">
        <p14:creationId xmlns:p14="http://schemas.microsoft.com/office/powerpoint/2010/main" val="2389026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FDE73-A348-8C41-9AD9-234873944227}"/>
              </a:ext>
            </a:extLst>
          </p:cNvPr>
          <p:cNvSpPr>
            <a:spLocks noGrp="1"/>
          </p:cNvSpPr>
          <p:nvPr>
            <p:ph type="title"/>
          </p:nvPr>
        </p:nvSpPr>
        <p:spPr/>
        <p:txBody>
          <a:bodyPr/>
          <a:lstStyle/>
          <a:p>
            <a:r>
              <a:rPr lang="en-US" dirty="0"/>
              <a:t>COVID totals in and around Lumbini</a:t>
            </a:r>
          </a:p>
        </p:txBody>
      </p:sp>
      <p:sp>
        <p:nvSpPr>
          <p:cNvPr id="3" name="Content Placeholder 2">
            <a:extLst>
              <a:ext uri="{FF2B5EF4-FFF2-40B4-BE49-F238E27FC236}">
                <a16:creationId xmlns:a16="http://schemas.microsoft.com/office/drawing/2014/main" id="{E8148DE3-1D11-524D-BB04-0CDA2DF0365A}"/>
              </a:ext>
            </a:extLst>
          </p:cNvPr>
          <p:cNvSpPr>
            <a:spLocks noGrp="1"/>
          </p:cNvSpPr>
          <p:nvPr>
            <p:ph idx="1"/>
          </p:nvPr>
        </p:nvSpPr>
        <p:spPr/>
        <p:txBody>
          <a:bodyPr/>
          <a:lstStyle/>
          <a:p>
            <a:r>
              <a:rPr lang="en-US" dirty="0" err="1"/>
              <a:t>Rupendehi</a:t>
            </a:r>
            <a:r>
              <a:rPr lang="en-US" dirty="0"/>
              <a:t> district: 320 cases and 1 death total</a:t>
            </a:r>
          </a:p>
          <a:p>
            <a:r>
              <a:rPr lang="en-US" dirty="0" err="1"/>
              <a:t>Kapilavastu</a:t>
            </a:r>
            <a:r>
              <a:rPr lang="en-US" dirty="0"/>
              <a:t> district: 756 cases and 0 deaths total</a:t>
            </a:r>
          </a:p>
          <a:p>
            <a:r>
              <a:rPr lang="en-US" dirty="0"/>
              <a:t>Nepal: over 16,000 cases and  35 deaths total</a:t>
            </a:r>
          </a:p>
        </p:txBody>
      </p:sp>
    </p:spTree>
    <p:extLst>
      <p:ext uri="{BB962C8B-B14F-4D97-AF65-F5344CB8AC3E}">
        <p14:creationId xmlns:p14="http://schemas.microsoft.com/office/powerpoint/2010/main" val="870521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A8E9C91B-7EAD-4562-AB0E-DFB9663AE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Content Placeholder 4" descr="A screenshot of a social media post&#10;&#10;Description automatically generated">
            <a:extLst>
              <a:ext uri="{FF2B5EF4-FFF2-40B4-BE49-F238E27FC236}">
                <a16:creationId xmlns:a16="http://schemas.microsoft.com/office/drawing/2014/main" id="{0997146B-7350-5A48-9ED0-5E3899FAA2DD}"/>
              </a:ext>
            </a:extLst>
          </p:cNvPr>
          <p:cNvPicPr>
            <a:picLocks noGrp="1" noChangeAspect="1"/>
          </p:cNvPicPr>
          <p:nvPr>
            <p:ph idx="1"/>
          </p:nvPr>
        </p:nvPicPr>
        <p:blipFill rotWithShape="1">
          <a:blip r:embed="rId2"/>
          <a:srcRect b="10000"/>
          <a:stretch/>
        </p:blipFill>
        <p:spPr>
          <a:xfrm>
            <a:off x="20" y="10"/>
            <a:ext cx="12191980" cy="6857990"/>
          </a:xfrm>
          <a:prstGeom prst="rect">
            <a:avLst/>
          </a:prstGeom>
        </p:spPr>
      </p:pic>
    </p:spTree>
    <p:extLst>
      <p:ext uri="{BB962C8B-B14F-4D97-AF65-F5344CB8AC3E}">
        <p14:creationId xmlns:p14="http://schemas.microsoft.com/office/powerpoint/2010/main" val="1090023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A91BE-4159-FB41-8517-C4C6404CE1C2}"/>
              </a:ext>
            </a:extLst>
          </p:cNvPr>
          <p:cNvSpPr>
            <a:spLocks noGrp="1"/>
          </p:cNvSpPr>
          <p:nvPr>
            <p:ph type="title"/>
          </p:nvPr>
        </p:nvSpPr>
        <p:spPr/>
        <p:txBody>
          <a:bodyPr/>
          <a:lstStyle/>
          <a:p>
            <a:endParaRPr lang="en-US"/>
          </a:p>
        </p:txBody>
      </p:sp>
      <p:pic>
        <p:nvPicPr>
          <p:cNvPr id="5" name="Content Placeholder 4" descr="A close up of a map&#10;&#10;Description automatically generated">
            <a:extLst>
              <a:ext uri="{FF2B5EF4-FFF2-40B4-BE49-F238E27FC236}">
                <a16:creationId xmlns:a16="http://schemas.microsoft.com/office/drawing/2014/main" id="{A0D71AA6-1742-BB47-A065-3FEA309B433C}"/>
              </a:ext>
            </a:extLst>
          </p:cNvPr>
          <p:cNvPicPr>
            <a:picLocks noGrp="1" noChangeAspect="1"/>
          </p:cNvPicPr>
          <p:nvPr>
            <p:ph idx="1"/>
          </p:nvPr>
        </p:nvPicPr>
        <p:blipFill>
          <a:blip r:embed="rId2"/>
          <a:stretch>
            <a:fillRect/>
          </a:stretch>
        </p:blipFill>
        <p:spPr>
          <a:xfrm rot="5400000">
            <a:off x="3558241" y="-1635243"/>
            <a:ext cx="4598794" cy="9642636"/>
          </a:xfrm>
        </p:spPr>
      </p:pic>
    </p:spTree>
    <p:extLst>
      <p:ext uri="{BB962C8B-B14F-4D97-AF65-F5344CB8AC3E}">
        <p14:creationId xmlns:p14="http://schemas.microsoft.com/office/powerpoint/2010/main" val="2812373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large building in the background&#10;&#10;Description automatically generated">
            <a:extLst>
              <a:ext uri="{FF2B5EF4-FFF2-40B4-BE49-F238E27FC236}">
                <a16:creationId xmlns:a16="http://schemas.microsoft.com/office/drawing/2014/main" id="{4E481BC1-F344-AF45-81B9-8746CAC119FD}"/>
              </a:ext>
            </a:extLst>
          </p:cNvPr>
          <p:cNvPicPr>
            <a:picLocks noChangeAspect="1"/>
          </p:cNvPicPr>
          <p:nvPr/>
        </p:nvPicPr>
        <p:blipFill rotWithShape="1">
          <a:blip r:embed="rId2"/>
          <a:srcRect t="17889" r="-1" b="5098"/>
          <a:stretch/>
        </p:blipFill>
        <p:spPr>
          <a:xfrm>
            <a:off x="1" y="10"/>
            <a:ext cx="6099048" cy="3428990"/>
          </a:xfrm>
          <a:prstGeom prst="rect">
            <a:avLst/>
          </a:prstGeom>
        </p:spPr>
      </p:pic>
      <p:pic>
        <p:nvPicPr>
          <p:cNvPr id="7" name="Picture 6" descr="A picture containing outdoor, building, clock, large&#10;&#10;Description automatically generated">
            <a:extLst>
              <a:ext uri="{FF2B5EF4-FFF2-40B4-BE49-F238E27FC236}">
                <a16:creationId xmlns:a16="http://schemas.microsoft.com/office/drawing/2014/main" id="{13C17223-3528-374D-9ECD-9A7C0C1D1484}"/>
              </a:ext>
            </a:extLst>
          </p:cNvPr>
          <p:cNvPicPr>
            <a:picLocks noChangeAspect="1"/>
          </p:cNvPicPr>
          <p:nvPr/>
        </p:nvPicPr>
        <p:blipFill rotWithShape="1">
          <a:blip r:embed="rId3"/>
          <a:srcRect t="15973" r="-2" b="-2"/>
          <a:stretch/>
        </p:blipFill>
        <p:spPr>
          <a:xfrm>
            <a:off x="6092952" y="10"/>
            <a:ext cx="6099048" cy="3428990"/>
          </a:xfrm>
          <a:prstGeom prst="rect">
            <a:avLst/>
          </a:prstGeom>
        </p:spPr>
      </p:pic>
      <p:pic>
        <p:nvPicPr>
          <p:cNvPr id="12" name="Picture 11" descr="A large building&#10;&#10;Description automatically generated">
            <a:extLst>
              <a:ext uri="{FF2B5EF4-FFF2-40B4-BE49-F238E27FC236}">
                <a16:creationId xmlns:a16="http://schemas.microsoft.com/office/drawing/2014/main" id="{A59A65CC-E137-3B46-A946-708244EFD65C}"/>
              </a:ext>
            </a:extLst>
          </p:cNvPr>
          <p:cNvPicPr>
            <a:picLocks noChangeAspect="1"/>
          </p:cNvPicPr>
          <p:nvPr/>
        </p:nvPicPr>
        <p:blipFill rotWithShape="1">
          <a:blip r:embed="rId4"/>
          <a:srcRect t="8279" r="2" b="11576"/>
          <a:stretch/>
        </p:blipFill>
        <p:spPr>
          <a:xfrm>
            <a:off x="1" y="3429000"/>
            <a:ext cx="6099048" cy="3429000"/>
          </a:xfrm>
          <a:prstGeom prst="rect">
            <a:avLst/>
          </a:prstGeom>
        </p:spPr>
      </p:pic>
      <p:pic>
        <p:nvPicPr>
          <p:cNvPr id="3" name="Picture 2" descr="A person standing in front of a building&#10;&#10;Description automatically generated">
            <a:extLst>
              <a:ext uri="{FF2B5EF4-FFF2-40B4-BE49-F238E27FC236}">
                <a16:creationId xmlns:a16="http://schemas.microsoft.com/office/drawing/2014/main" id="{2C3CDB4C-FE93-5D45-9D6F-6514DD4D3FE7}"/>
              </a:ext>
            </a:extLst>
          </p:cNvPr>
          <p:cNvPicPr>
            <a:picLocks noChangeAspect="1"/>
          </p:cNvPicPr>
          <p:nvPr/>
        </p:nvPicPr>
        <p:blipFill rotWithShape="1">
          <a:blip r:embed="rId5"/>
          <a:srcRect l="8925" r="8360" b="1"/>
          <a:stretch/>
        </p:blipFill>
        <p:spPr>
          <a:xfrm>
            <a:off x="5996940" y="3429000"/>
            <a:ext cx="6099048" cy="3429000"/>
          </a:xfrm>
          <a:prstGeom prst="rect">
            <a:avLst/>
          </a:prstGeom>
        </p:spPr>
      </p:pic>
      <p:sp>
        <p:nvSpPr>
          <p:cNvPr id="2" name="TextBox 1">
            <a:extLst>
              <a:ext uri="{FF2B5EF4-FFF2-40B4-BE49-F238E27FC236}">
                <a16:creationId xmlns:a16="http://schemas.microsoft.com/office/drawing/2014/main" id="{827573C0-7850-C541-ABA0-79314B199E28}"/>
              </a:ext>
            </a:extLst>
          </p:cNvPr>
          <p:cNvSpPr txBox="1"/>
          <p:nvPr/>
        </p:nvSpPr>
        <p:spPr>
          <a:xfrm>
            <a:off x="6315456" y="3730753"/>
            <a:ext cx="5449824" cy="1384995"/>
          </a:xfrm>
          <a:prstGeom prst="rect">
            <a:avLst/>
          </a:prstGeom>
          <a:noFill/>
        </p:spPr>
        <p:txBody>
          <a:bodyPr wrap="square" rtlCol="0">
            <a:spAutoFit/>
          </a:bodyPr>
          <a:lstStyle/>
          <a:p>
            <a:r>
              <a:rPr lang="en-US" sz="2800" dirty="0"/>
              <a:t>Response 2:</a:t>
            </a:r>
          </a:p>
          <a:p>
            <a:r>
              <a:rPr lang="en-US" sz="2800"/>
              <a:t>Close </a:t>
            </a:r>
            <a:r>
              <a:rPr lang="en-US" sz="2800" dirty="0"/>
              <a:t>your doors</a:t>
            </a:r>
            <a:r>
              <a:rPr lang="en-US" sz="2800"/>
              <a:t>, </a:t>
            </a:r>
          </a:p>
          <a:p>
            <a:r>
              <a:rPr lang="en-US" sz="2800" dirty="0"/>
              <a:t>turn your back</a:t>
            </a:r>
          </a:p>
        </p:txBody>
      </p:sp>
    </p:spTree>
    <p:extLst>
      <p:ext uri="{BB962C8B-B14F-4D97-AF65-F5344CB8AC3E}">
        <p14:creationId xmlns:p14="http://schemas.microsoft.com/office/powerpoint/2010/main" val="3514947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large brick building with grass and trees&#10;&#10;Description automatically generated">
            <a:extLst>
              <a:ext uri="{FF2B5EF4-FFF2-40B4-BE49-F238E27FC236}">
                <a16:creationId xmlns:a16="http://schemas.microsoft.com/office/drawing/2014/main" id="{821A7F1E-F404-5A48-9145-DC2550B5FA40}"/>
              </a:ext>
            </a:extLst>
          </p:cNvPr>
          <p:cNvPicPr>
            <a:picLocks noChangeAspect="1"/>
          </p:cNvPicPr>
          <p:nvPr/>
        </p:nvPicPr>
        <p:blipFill rotWithShape="1">
          <a:blip r:embed="rId2"/>
          <a:srcRect t="12135" b="3278"/>
          <a:stretch/>
        </p:blipFill>
        <p:spPr>
          <a:xfrm>
            <a:off x="20" y="10"/>
            <a:ext cx="12191980" cy="6857990"/>
          </a:xfrm>
          <a:prstGeom prst="rect">
            <a:avLst/>
          </a:prstGeom>
        </p:spPr>
      </p:pic>
    </p:spTree>
    <p:extLst>
      <p:ext uri="{BB962C8B-B14F-4D97-AF65-F5344CB8AC3E}">
        <p14:creationId xmlns:p14="http://schemas.microsoft.com/office/powerpoint/2010/main" val="1831339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Content Placeholder 6">
            <a:extLst>
              <a:ext uri="{FF2B5EF4-FFF2-40B4-BE49-F238E27FC236}">
                <a16:creationId xmlns:a16="http://schemas.microsoft.com/office/drawing/2014/main" id="{98359930-6FA1-674D-B843-939F8D8DEA26}"/>
              </a:ext>
            </a:extLst>
          </p:cNvPr>
          <p:cNvPicPr>
            <a:picLocks noGrp="1" noChangeAspect="1"/>
          </p:cNvPicPr>
          <p:nvPr>
            <p:ph idx="4294967295"/>
          </p:nvPr>
        </p:nvPicPr>
        <p:blipFill rotWithShape="1">
          <a:blip r:embed="rId2"/>
          <a:srcRect t="4866" b="12108"/>
          <a:stretch/>
        </p:blipFill>
        <p:spPr>
          <a:xfrm>
            <a:off x="-32" y="10"/>
            <a:ext cx="12192031" cy="6857990"/>
          </a:xfrm>
          <a:prstGeom prst="rect">
            <a:avLst/>
          </a:prstGeom>
        </p:spPr>
      </p:pic>
      <p:sp>
        <p:nvSpPr>
          <p:cNvPr id="16" name="Rectangle 15">
            <a:extLst>
              <a:ext uri="{FF2B5EF4-FFF2-40B4-BE49-F238E27FC236}">
                <a16:creationId xmlns:a16="http://schemas.microsoft.com/office/drawing/2014/main" id="{DFD57664-637D-40CA-83F2-B729A932B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4915076"/>
            <a:ext cx="12188952" cy="1942924"/>
          </a:xfrm>
          <a:prstGeom prst="rect">
            <a:avLst/>
          </a:prstGeom>
          <a:gradFill>
            <a:gsLst>
              <a:gs pos="43000">
                <a:schemeClr val="tx1">
                  <a:alpha val="20000"/>
                </a:schemeClr>
              </a:gs>
              <a:gs pos="0">
                <a:schemeClr val="tx1">
                  <a:alpha val="0"/>
                </a:schemeClr>
              </a:gs>
              <a:gs pos="100000">
                <a:schemeClr val="tx1">
                  <a:alpha val="3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E56C477-D971-554A-ADF8-B0A3B179A329}"/>
              </a:ext>
            </a:extLst>
          </p:cNvPr>
          <p:cNvSpPr txBox="1"/>
          <p:nvPr/>
        </p:nvSpPr>
        <p:spPr>
          <a:xfrm>
            <a:off x="828675" y="5120639"/>
            <a:ext cx="7137263" cy="1280161"/>
          </a:xfrm>
          <a:prstGeom prst="rect">
            <a:avLst/>
          </a:prstGeom>
        </p:spPr>
        <p:txBody>
          <a:bodyPr vert="horz" lIns="91440" tIns="45720" rIns="91440" bIns="45720" rtlCol="0" anchor="ctr">
            <a:normAutofit fontScale="92500" lnSpcReduction="20000"/>
          </a:bodyPr>
          <a:lstStyle/>
          <a:p>
            <a:pPr algn="r">
              <a:lnSpc>
                <a:spcPct val="90000"/>
              </a:lnSpc>
              <a:spcBef>
                <a:spcPct val="0"/>
              </a:spcBef>
              <a:spcAft>
                <a:spcPts val="600"/>
              </a:spcAft>
            </a:pPr>
            <a:r>
              <a:rPr lang="en-US" sz="3400" spc="-50" dirty="0">
                <a:solidFill>
                  <a:srgbClr val="FFFFFF"/>
                </a:solidFill>
                <a:latin typeface="+mj-lt"/>
                <a:ea typeface="+mj-ea"/>
                <a:cs typeface="+mj-cs"/>
              </a:rPr>
              <a:t>Venerable </a:t>
            </a:r>
            <a:r>
              <a:rPr lang="en-US" sz="3400" spc="-50" dirty="0" err="1">
                <a:solidFill>
                  <a:srgbClr val="FFFFFF"/>
                </a:solidFill>
                <a:latin typeface="+mj-lt"/>
                <a:ea typeface="+mj-ea"/>
                <a:cs typeface="+mj-cs"/>
              </a:rPr>
              <a:t>Metteyya</a:t>
            </a:r>
            <a:r>
              <a:rPr lang="en-US" sz="3400" spc="-50" dirty="0">
                <a:solidFill>
                  <a:srgbClr val="FFFFFF"/>
                </a:solidFill>
                <a:latin typeface="+mj-lt"/>
                <a:ea typeface="+mj-ea"/>
                <a:cs typeface="+mj-cs"/>
              </a:rPr>
              <a:t> </a:t>
            </a:r>
            <a:r>
              <a:rPr lang="en-US" sz="3400" spc="-50" dirty="0" err="1">
                <a:solidFill>
                  <a:srgbClr val="FFFFFF"/>
                </a:solidFill>
                <a:latin typeface="+mj-lt"/>
                <a:ea typeface="+mj-ea"/>
                <a:cs typeface="+mj-cs"/>
              </a:rPr>
              <a:t>Sakyaputta</a:t>
            </a:r>
            <a:r>
              <a:rPr lang="en-US" sz="3400" spc="-50" dirty="0">
                <a:solidFill>
                  <a:srgbClr val="FFFFFF"/>
                </a:solidFill>
                <a:latin typeface="+mj-lt"/>
                <a:ea typeface="+mj-ea"/>
                <a:cs typeface="+mj-cs"/>
              </a:rPr>
              <a:t> and </a:t>
            </a:r>
          </a:p>
          <a:p>
            <a:pPr algn="r">
              <a:lnSpc>
                <a:spcPct val="90000"/>
              </a:lnSpc>
              <a:spcBef>
                <a:spcPct val="0"/>
              </a:spcBef>
              <a:spcAft>
                <a:spcPts val="600"/>
              </a:spcAft>
            </a:pPr>
            <a:r>
              <a:rPr lang="en-US" sz="3400" spc="-50" dirty="0">
                <a:solidFill>
                  <a:srgbClr val="FFFFFF"/>
                </a:solidFill>
                <a:latin typeface="+mj-lt"/>
                <a:ea typeface="+mj-ea"/>
                <a:cs typeface="+mj-cs"/>
              </a:rPr>
              <a:t>Venerable Bodhi </a:t>
            </a:r>
            <a:r>
              <a:rPr lang="en-US" sz="3400" spc="-50" dirty="0" err="1">
                <a:solidFill>
                  <a:srgbClr val="FFFFFF"/>
                </a:solidFill>
                <a:latin typeface="+mj-lt"/>
                <a:ea typeface="+mj-ea"/>
                <a:cs typeface="+mj-cs"/>
              </a:rPr>
              <a:t>Sakyadhita</a:t>
            </a:r>
            <a:endParaRPr lang="en-US" sz="3400" spc="-50" dirty="0">
              <a:solidFill>
                <a:srgbClr val="FFFFFF"/>
              </a:solidFill>
              <a:latin typeface="+mj-lt"/>
              <a:ea typeface="+mj-ea"/>
              <a:cs typeface="+mj-cs"/>
            </a:endParaRPr>
          </a:p>
          <a:p>
            <a:pPr algn="r">
              <a:lnSpc>
                <a:spcPct val="90000"/>
              </a:lnSpc>
              <a:spcBef>
                <a:spcPct val="0"/>
              </a:spcBef>
              <a:spcAft>
                <a:spcPts val="600"/>
              </a:spcAft>
            </a:pPr>
            <a:r>
              <a:rPr lang="en-US" sz="3400" spc="-50" dirty="0">
                <a:solidFill>
                  <a:srgbClr val="FFFFFF"/>
                </a:solidFill>
                <a:latin typeface="+mj-lt"/>
                <a:ea typeface="+mj-ea"/>
                <a:cs typeface="+mj-cs"/>
              </a:rPr>
              <a:t>Lumbini Social Service Foundation</a:t>
            </a:r>
          </a:p>
        </p:txBody>
      </p:sp>
      <p:cxnSp>
        <p:nvCxnSpPr>
          <p:cNvPr id="18" name="Straight Connector 17">
            <a:extLst>
              <a:ext uri="{FF2B5EF4-FFF2-40B4-BE49-F238E27FC236}">
                <a16:creationId xmlns:a16="http://schemas.microsoft.com/office/drawing/2014/main" id="{D5B557D3-D7B4-404B-84A1-9BD182BE5B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7532813" y="5760720"/>
            <a:ext cx="118872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9766038"/>
      </p:ext>
    </p:extLst>
  </p:cSld>
  <p:clrMapOvr>
    <a:masterClrMapping/>
  </p:clrMapOvr>
</p:sld>
</file>

<file path=ppt/theme/theme1.xml><?xml version="1.0" encoding="utf-8"?>
<a:theme xmlns:a="http://schemas.openxmlformats.org/drawingml/2006/main" name="RetrospectVTI">
  <a:themeElements>
    <a:clrScheme name="AnalogousFromDarkSeedLeftStep">
      <a:dk1>
        <a:srgbClr val="000000"/>
      </a:dk1>
      <a:lt1>
        <a:srgbClr val="FFFFFF"/>
      </a:lt1>
      <a:dk2>
        <a:srgbClr val="243841"/>
      </a:dk2>
      <a:lt2>
        <a:srgbClr val="E3E2E8"/>
      </a:lt2>
      <a:accent1>
        <a:srgbClr val="9AA81E"/>
      </a:accent1>
      <a:accent2>
        <a:srgbClr val="D09517"/>
      </a:accent2>
      <a:accent3>
        <a:srgbClr val="E75C29"/>
      </a:accent3>
      <a:accent4>
        <a:srgbClr val="D51734"/>
      </a:accent4>
      <a:accent5>
        <a:srgbClr val="E72995"/>
      </a:accent5>
      <a:accent6>
        <a:srgbClr val="D517D2"/>
      </a:accent6>
      <a:hlink>
        <a:srgbClr val="C85A86"/>
      </a:hlink>
      <a:folHlink>
        <a:srgbClr val="7F7F7F"/>
      </a:folHlink>
    </a:clrScheme>
    <a:fontScheme name="Retrospect">
      <a:majorFont>
        <a:latin typeface="Avenir Next LT Pro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venir Next LT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otalTime>1</TotalTime>
  <Words>356</Words>
  <Application>Microsoft Macintosh PowerPoint</Application>
  <PresentationFormat>Widescreen</PresentationFormat>
  <Paragraphs>22</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Avenir Next LT Pro</vt:lpstr>
      <vt:lpstr>Avenir Next LT Pro Light</vt:lpstr>
      <vt:lpstr>Calibri</vt:lpstr>
      <vt:lpstr>RetrospectVTI</vt:lpstr>
      <vt:lpstr>Buddhist Responses to COVID  in Lumbini, Nepal</vt:lpstr>
      <vt:lpstr>from Phakchok Rinpoche,  in retreat near Pharping, Nepal source: https://www.buddhistdoor.net/news/message-from-kyabgon-phakchok-rinpoche-on-the-coronavirus-pandemic</vt:lpstr>
      <vt:lpstr>PowerPoint Presentation</vt:lpstr>
      <vt:lpstr>COVID totals in and around Lumbini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Buddhist Responses to COVID  in Lumbini, Nepal</dc:title>
  <dc:creator>Amy Langenberg</dc:creator>
  <cp:lastModifiedBy>Amy Langenberg</cp:lastModifiedBy>
  <cp:revision>3</cp:revision>
  <dcterms:created xsi:type="dcterms:W3CDTF">2020-07-08T17:21:28Z</dcterms:created>
  <dcterms:modified xsi:type="dcterms:W3CDTF">2020-07-08T17:23:06Z</dcterms:modified>
</cp:coreProperties>
</file>