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59" r:id="rId4"/>
    <p:sldId id="266" r:id="rId5"/>
    <p:sldId id="260" r:id="rId6"/>
    <p:sldId id="262" r:id="rId7"/>
    <p:sldId id="261" r:id="rId8"/>
    <p:sldId id="265" r:id="rId9"/>
    <p:sldId id="269" r:id="rId10"/>
    <p:sldId id="268" r:id="rId11"/>
    <p:sldId id="264" r:id="rId12"/>
    <p:sldId id="257" r:id="rId13"/>
    <p:sldId id="267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5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5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13EE0-DD97-459E-922F-44A1DE08AD51}" type="datetimeFigureOut">
              <a:rPr lang="en-IN" smtClean="0"/>
              <a:t>05/07/20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7EC59-E5D4-4B4D-A9CE-0475D0A2E26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767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F433-1CAE-477E-8C32-8B79F303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513" y="152400"/>
            <a:ext cx="8308975" cy="914400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362E7-E657-4773-B0DE-8B661C3F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513" y="1066800"/>
            <a:ext cx="8308975" cy="5080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2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3F58B-1BB1-47AE-907D-015CB0E6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D608A-7B5D-4178-BB43-1CB2E2D5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872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3344-9AB0-4610-B81D-30CA5469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BF0F-6098-4BD5-B472-7ED76233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05B0D-6FF3-49AB-B363-5E22C8BF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5526C-E9AE-4F6A-8DC1-C048D090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4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5E2C9-501A-4B4D-92FB-1FDAB9FF2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8683D-983A-443D-8768-C42A6CDE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B092-9ED9-4D2C-A219-76771BC0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33F9-8F57-4551-BF8F-9707D7ED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1A0-31A3-4EA7-8D84-828F8419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760A-FC17-437C-9A43-2BE933CC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CD50-0C67-4CA6-A288-14DD6526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68FE9-108E-4FD8-9E19-E80BDC2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A9B1-A214-4D72-9629-CF61CC9E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9"/>
            <a:ext cx="8229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02552-F2B8-401D-AF33-F60C94D6A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4"/>
            <a:ext cx="8229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D65D7-E5C9-4A2E-901B-D1B8F936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5BD73-F1E6-4A61-9094-5B079F86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A356-6F8C-480A-A714-90AC3674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4CE66-C769-4392-9D37-0C8888B2C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6"/>
            <a:ext cx="41021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6F996-2645-48F9-83AB-D75E4A58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700" y="1825626"/>
            <a:ext cx="41021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2800F-7DB9-4F38-A156-AF2AC47C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5438A-108C-4C6B-86A4-A441DDF1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D0C6-B890-4CC8-845D-3124EF06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4F85E-5E67-4BAC-9F99-0794F47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22425"/>
            <a:ext cx="41021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1950D-9FC6-45C6-B303-7E2DA51CF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70125"/>
            <a:ext cx="4102100" cy="3852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9DF54-A3E5-4D1A-B02F-79CC327A6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84699" y="1622425"/>
            <a:ext cx="4102100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09FD7-61A0-498E-A849-8FE26DC42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4699" y="2270125"/>
            <a:ext cx="4102100" cy="3852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A27EF-BF96-4C40-9DB3-74857873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85552-8B28-42ED-98B8-C088EDE8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756D-E7A3-4F10-813F-3D1927E9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3A0DD-49A9-4590-8AC8-4A0AEF0F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6834E-D582-453B-BC55-A9657026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9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4A91E-9A3E-44AD-8322-CB3578AB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91467-89AA-47CC-9921-435743B6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9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CBE3-7499-4604-BB77-94DCF77A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1143000"/>
          </a:xfrm>
        </p:spPr>
        <p:txBody>
          <a:bodyPr anchor="ctr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CAB-10F0-4B5A-917C-6D2F8415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1778" y="1851025"/>
            <a:ext cx="4629150" cy="4297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4C22-0A97-4D5A-B697-9E9DDE3CD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51025"/>
            <a:ext cx="2949178" cy="4297363"/>
          </a:xfrm>
        </p:spPr>
        <p:txBody>
          <a:bodyPr tIns="864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9B5C8-BC4A-4122-B8D1-324E2D18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FD6A3-5ADC-4047-9EB4-8CF5AF4B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9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4D4E-0112-4388-9E28-74BBDBB5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1143000"/>
          </a:xfrm>
        </p:spPr>
        <p:txBody>
          <a:bodyPr anchor="ctr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90C37-339F-49EE-9872-381D65F6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86492" y="1825626"/>
            <a:ext cx="5171017" cy="3878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74E-7496-4B63-8D17-D81C7E064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7000" y="5729288"/>
            <a:ext cx="6350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89EFE-5D3D-45B1-91D2-32B90AD7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7/5/20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665FE-E926-431C-B6D7-8F659941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831AC-D821-4D45-86AE-9DF70C74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9F8B2-EC91-421F-9512-17A08B2B9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6"/>
            <a:ext cx="8229600" cy="4297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3589-AF80-4982-BC15-2AD0A18D7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3D72329-1DDB-4EFD-B18E-180334A8D4EF}" type="datetimeFigureOut">
              <a:rPr lang="en-US" smtClean="0"/>
              <a:pPr/>
              <a:t>7/5/20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A16D-7C57-4B41-BBF9-07B74CD68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82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4B4F6-58AD-4E4A-8C29-997EBD568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382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5DD17A0F-4821-4802-8EF4-96BC11F9F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posttoday.com/social/local/62105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matichonweekly.com/column/article_30540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airath.co.th/news/society/183135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facebook.com/TH.MRLearnin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chiangmainews.co.th/page/archives/1315030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tiff"/><Relationship Id="rId5" Type="http://schemas.openxmlformats.org/officeDocument/2006/relationships/image" Target="../media/image8.jpg"/><Relationship Id="rId4" Type="http://schemas.openxmlformats.org/officeDocument/2006/relationships/hyperlink" Target="https://news.trueid.net/detail/dQlDm6BOmdo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otana.sotana.31/videos/552855882290021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www.sanook.com/news/8047806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thethaiger.com/thai/news-th/thailand-th/%E0%B8%AA%E0%B8%B8%E0%B8%94%E0%B9%80%E0%B8%97%E0%B9%88-%E0%B8%AB%E0%B8%99%E0%B9%89%E0%B8%B2%E0%B8%81%E0%B8%B2%E0%B8%81%E0%B8%AD%E0%B8%99%E0%B8%B2%E0%B8%A1%E0%B8%B1%E0%B8%A2%E0%B8%A5%E0%B8%87%E0%B8%A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sanook.com/news/8148870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4385066"/>
            <a:ext cx="8192729" cy="1317643"/>
          </a:xfrm>
        </p:spPr>
        <p:txBody>
          <a:bodyPr>
            <a:normAutofit/>
          </a:bodyPr>
          <a:lstStyle/>
          <a:p>
            <a:pPr algn="l"/>
            <a:r>
              <a:rPr lang="en-US" sz="4200" dirty="0"/>
              <a:t>Thai Buddhist Responses to Covid-19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5702709"/>
            <a:ext cx="8192728" cy="521109"/>
          </a:xfrm>
        </p:spPr>
        <p:txBody>
          <a:bodyPr>
            <a:normAutofit/>
          </a:bodyPr>
          <a:lstStyle/>
          <a:p>
            <a:pPr algn="l"/>
            <a:r>
              <a:rPr lang="en-US" sz="3000"/>
              <a:t>Brooke </a:t>
            </a:r>
            <a:r>
              <a:rPr lang="en-US" sz="3000" err="1"/>
              <a:t>Schedneck</a:t>
            </a:r>
            <a:r>
              <a:rPr lang="en-US" sz="3000"/>
              <a:t>, Rhodes College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5345FF4-4253-8543-AF0F-AE1C66585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r="3225" b="-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8" name="Picture 7" descr="A picture containing person, table, food, person&#10;&#10;Description automatically generated">
            <a:extLst>
              <a:ext uri="{FF2B5EF4-FFF2-40B4-BE49-F238E27FC236}">
                <a16:creationId xmlns:a16="http://schemas.microsoft.com/office/drawing/2014/main" id="{19426CC1-6B71-8A4B-8C38-7F1B03129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r="20619" b="2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36" name="Straight Connector 3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88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F3635-466F-FD42-AF9C-87B5F91A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73" y="655128"/>
            <a:ext cx="4149430" cy="14996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tx1"/>
                </a:solidFill>
              </a:rPr>
              <a:t>Providing meals everyday</a:t>
            </a:r>
            <a:br>
              <a:rPr lang="en-US" sz="3700" dirty="0">
                <a:solidFill>
                  <a:schemeClr val="tx1"/>
                </a:solidFill>
              </a:rPr>
            </a:br>
            <a:r>
              <a:rPr lang="en-US" sz="1800" dirty="0">
                <a:hlinkClick r:id="rId2"/>
              </a:rPr>
              <a:t>https://www.posttoday.com/social/local/621055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B9758D71-573A-0248-9F9F-16E61F08C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r="16962" b="-3"/>
          <a:stretch/>
        </p:blipFill>
        <p:spPr>
          <a:xfrm>
            <a:off x="5039000" y="95044"/>
            <a:ext cx="3831961" cy="308631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03821-1F38-9A46-AFC2-578B733A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64" y="3383280"/>
            <a:ext cx="3429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5DD17A0F-4821-4802-8EF4-96BC11F9F858}" type="slidenum">
              <a:rPr lang="en-US"/>
              <a:pPr algn="ctr"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7" name="Content Placeholder 6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75D4A395-8828-224D-913D-E451FE77F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726"/>
          <a:stretch/>
        </p:blipFill>
        <p:spPr>
          <a:xfrm>
            <a:off x="561903" y="3669248"/>
            <a:ext cx="4190206" cy="2748823"/>
          </a:xfrm>
          <a:prstGeom prst="rect">
            <a:avLst/>
          </a:prstGeom>
        </p:spPr>
      </p:pic>
      <p:pic>
        <p:nvPicPr>
          <p:cNvPr id="13" name="Picture 12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30EF273C-EFB6-6549-A24C-8E9F22497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78" y="3645178"/>
            <a:ext cx="4190207" cy="27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6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Dhammananda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Bhikkhuni serving her community</a:t>
            </a:r>
            <a:b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1400" dirty="0">
                <a:hlinkClick r:id="rId2"/>
              </a:rPr>
              <a:t>https://www.matichonweekly.com/column/article_305406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endParaRPr lang="en-US" sz="1400" kern="1200" dirty="0">
              <a:solidFill>
                <a:schemeClr val="bg1"/>
              </a:solidFill>
            </a:endParaRPr>
          </a:p>
        </p:txBody>
      </p:sp>
      <p:pic>
        <p:nvPicPr>
          <p:cNvPr id="10" name="Picture 9" descr="A group of people looking at a store&#10;&#10;Description automatically generated">
            <a:extLst>
              <a:ext uri="{FF2B5EF4-FFF2-40B4-BE49-F238E27FC236}">
                <a16:creationId xmlns:a16="http://schemas.microsoft.com/office/drawing/2014/main" id="{501CFCD3-A43E-7D4C-B7B2-1D34C1E4B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1379" b="-4"/>
          <a:stretch/>
        </p:blipFill>
        <p:spPr>
          <a:xfrm>
            <a:off x="238226" y="321733"/>
            <a:ext cx="3113761" cy="3026834"/>
          </a:xfrm>
          <a:prstGeom prst="rect">
            <a:avLst/>
          </a:prstGeom>
        </p:spPr>
      </p:pic>
      <p:pic>
        <p:nvPicPr>
          <p:cNvPr id="7" name="Picture 6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CBB02AC2-66FF-B943-8B0B-F2A9E3DB9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4" r="21058" b="-2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3" name="Picture Placeholder 2" descr="A group of people preparing food on a table&#10;&#10;Description automatically generated">
            <a:extLst>
              <a:ext uri="{FF2B5EF4-FFF2-40B4-BE49-F238E27FC236}">
                <a16:creationId xmlns:a16="http://schemas.microsoft.com/office/drawing/2014/main" id="{2E178DC3-E942-0249-8938-B7D321342F2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612" b="3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56743C25-F44D-E14A-8ED6-402AB693CB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r="21436" b="3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indoor, building, table, child&#10;&#10;Description automatically generated">
            <a:extLst>
              <a:ext uri="{FF2B5EF4-FFF2-40B4-BE49-F238E27FC236}">
                <a16:creationId xmlns:a16="http://schemas.microsoft.com/office/drawing/2014/main" id="{CACA99B0-4CA8-FF47-87A4-8AABA1C18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r="844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Quarantine Issues: Monks in Hotels?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dirty="0">
                <a:hlinkClick r:id="rId3"/>
              </a:rPr>
              <a:t>https://www.thairath.co.th/news/society/1831351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37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0FAE728-C5A9-4B0F-B89E-F4BED8250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FD736E6-53ED-AB48-A08B-F1E04F8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47" y="366639"/>
            <a:ext cx="8317705" cy="675441"/>
          </a:xfrm>
        </p:spPr>
        <p:txBody>
          <a:bodyPr vert="horz" wrap="square" lIns="91440" tIns="45720" rIns="91440" bIns="45720" rtlCol="0" anchor="t"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tx1"/>
                </a:solidFill>
              </a:rPr>
              <a:t>Reaching out virtually</a:t>
            </a:r>
            <a:br>
              <a:rPr lang="en-US" sz="3700" dirty="0">
                <a:solidFill>
                  <a:schemeClr val="tx1"/>
                </a:solidFill>
              </a:rPr>
            </a:br>
            <a:r>
              <a:rPr lang="en-US" sz="1600" dirty="0">
                <a:hlinkClick r:id="rId2"/>
              </a:rPr>
              <a:t>https://www.facebook.com/TH.MRLearning/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D22136-60B6-5742-99A0-8239C1D25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1" y="1408718"/>
            <a:ext cx="5670946" cy="489766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D4FEF9-4BB9-D843-B85C-4B715EC9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6775226" y="3148837"/>
            <a:ext cx="4326732" cy="55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5DD17A0F-4821-4802-8EF4-96BC11F9F858}" type="slidenum">
              <a:rPr lang="en-US" sz="900">
                <a:solidFill>
                  <a:schemeClr val="tx1">
                    <a:tint val="75000"/>
                  </a:schemeClr>
                </a:solidFill>
              </a:rPr>
              <a:pPr algn="ctr">
                <a:spcAft>
                  <a:spcPts val="600"/>
                </a:spcAft>
              </a:pPr>
              <a:t>13</a:t>
            </a:fld>
            <a:endParaRPr lang="en-US" sz="9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Content Placeholder 6" descr="A screenshot of a person&#10;&#10;Description automatically generated">
            <a:extLst>
              <a:ext uri="{FF2B5EF4-FFF2-40B4-BE49-F238E27FC236}">
                <a16:creationId xmlns:a16="http://schemas.microsoft.com/office/drawing/2014/main" id="{3C4D3B22-7187-0B45-8BB1-46749527E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780" y="534867"/>
            <a:ext cx="2635285" cy="257301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713E596-4ED8-BB45-968D-C5AE1E901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39" y="3582961"/>
            <a:ext cx="2803569" cy="257301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92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BA01-1861-454E-B8E9-FFD62316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Summary-</a:t>
            </a:r>
            <a:r>
              <a:rPr lang="en-US" dirty="0"/>
              <a:t> adaptations to Thai Buddhism during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9FF8F-074B-E648-BE90-53E396045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Reaching out virtually</a:t>
            </a:r>
          </a:p>
          <a:p>
            <a:pPr lvl="1"/>
            <a:r>
              <a:rPr lang="en-US" dirty="0"/>
              <a:t>Serving the international and Thai communities with Q&amp;A and meditation online</a:t>
            </a:r>
          </a:p>
          <a:p>
            <a:r>
              <a:rPr lang="en-US" dirty="0"/>
              <a:t>Temple space</a:t>
            </a:r>
          </a:p>
          <a:p>
            <a:pPr lvl="1"/>
            <a:r>
              <a:rPr lang="en-US" dirty="0"/>
              <a:t>Cleaning, disinfecting, social distancing, providing masks, facilitating merit-making</a:t>
            </a:r>
          </a:p>
          <a:p>
            <a:r>
              <a:rPr lang="en-US" dirty="0"/>
              <a:t>Monks</a:t>
            </a:r>
          </a:p>
          <a:p>
            <a:pPr lvl="1"/>
            <a:r>
              <a:rPr lang="en-US" dirty="0"/>
              <a:t>Some discussion about their actions</a:t>
            </a:r>
          </a:p>
          <a:p>
            <a:pPr lvl="1"/>
            <a:r>
              <a:rPr lang="en-US" dirty="0"/>
              <a:t>Mostly Socially Engaged Buddhist</a:t>
            </a:r>
          </a:p>
          <a:p>
            <a:pPr lvl="1"/>
            <a:r>
              <a:rPr lang="en-US" dirty="0"/>
              <a:t>Redistributing the economy of merit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CC43C-982F-C24A-A5B9-29C9AAEF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3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14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6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54542-08FD-C643-8EA5-EF2F2CC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597" y="1122363"/>
            <a:ext cx="2313569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Cleaning the Temple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56241" y="73152"/>
            <a:ext cx="884223" cy="232963"/>
            <a:chOff x="7763256" y="73152"/>
            <a:chExt cx="1178966" cy="232963"/>
          </a:xfrm>
        </p:grpSpPr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picture containing orange, person, sitting, table&#10;&#10;Description automatically generated">
            <a:extLst>
              <a:ext uri="{FF2B5EF4-FFF2-40B4-BE49-F238E27FC236}">
                <a16:creationId xmlns:a16="http://schemas.microsoft.com/office/drawing/2014/main" id="{6D0F91FE-B250-934C-932A-ACFC4C698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r="1998" b="-3"/>
          <a:stretch/>
        </p:blipFill>
        <p:spPr>
          <a:xfrm>
            <a:off x="168711" y="576072"/>
            <a:ext cx="2939421" cy="5522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43E02-1D87-074A-BFD8-40577D434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525"/>
          <a:stretch/>
        </p:blipFill>
        <p:spPr>
          <a:xfrm>
            <a:off x="3259908" y="576072"/>
            <a:ext cx="2942082" cy="552297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9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Temple Safety: Sanitizing Merit-Making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C8023-4A28-4F44-865B-FC4EA7FBB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>
                <a:hlinkClick r:id="rId2"/>
              </a:rPr>
              <a:t>https://www.chiangmainews.co.th/page/archives/1315030/</a:t>
            </a:r>
            <a:endParaRPr lang="en-US" b="0" dirty="0"/>
          </a:p>
        </p:txBody>
      </p:sp>
      <p:pic>
        <p:nvPicPr>
          <p:cNvPr id="12" name="Content Placeholder 11" descr="A person holding a sign&#10;&#10;Description automatically generated">
            <a:extLst>
              <a:ext uri="{FF2B5EF4-FFF2-40B4-BE49-F238E27FC236}">
                <a16:creationId xmlns:a16="http://schemas.microsoft.com/office/drawing/2014/main" id="{C077CCCC-FD30-2B45-9B65-EE1B593228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7" y="2432049"/>
            <a:ext cx="3760029" cy="206141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653062-FC84-BD4A-AFFE-4B31CB4C0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>
                <a:hlinkClick r:id="rId4"/>
              </a:rPr>
              <a:t>https://news.trueid.net/detail/dQlDm6BOmdoQ</a:t>
            </a:r>
            <a:endParaRPr lang="en-US" b="0" dirty="0"/>
          </a:p>
        </p:txBody>
      </p:sp>
      <p:pic>
        <p:nvPicPr>
          <p:cNvPr id="14" name="Content Placeholder 13" descr="A close up of a tripod&#10;&#10;Description automatically generated">
            <a:extLst>
              <a:ext uri="{FF2B5EF4-FFF2-40B4-BE49-F238E27FC236}">
                <a16:creationId xmlns:a16="http://schemas.microsoft.com/office/drawing/2014/main" id="{83EB0F9C-E231-D84C-9705-5972096EE7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7" y="4493468"/>
            <a:ext cx="3760029" cy="2307431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5B6CC5-876B-7F47-A512-2C6195A7F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2548849"/>
            <a:ext cx="4102100" cy="38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12B95-CC1B-874B-8EEC-B5A4EA17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67" y="4498848"/>
            <a:ext cx="8071866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Keeping the Temple Safe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09956-9239-F843-ACE8-88747EAE5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701" y="5669280"/>
            <a:ext cx="7070598" cy="7223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Disinfectant and temperature checks</a:t>
            </a:r>
          </a:p>
        </p:txBody>
      </p:sp>
      <p:pic>
        <p:nvPicPr>
          <p:cNvPr id="12" name="Picture 11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0EA2417F-42FC-434B-B984-195D2E6DD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r="17712" b="-4"/>
          <a:stretch/>
        </p:blipFill>
        <p:spPr>
          <a:xfrm>
            <a:off x="457200" y="320749"/>
            <a:ext cx="3909060" cy="38569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AFB053FD-8119-0146-8899-81419E2E9A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r="17960" b="3"/>
          <a:stretch/>
        </p:blipFill>
        <p:spPr>
          <a:xfrm>
            <a:off x="4777740" y="320109"/>
            <a:ext cx="3909060" cy="38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04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85860DF1-3AF6-E342-B906-D2F47406B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" b="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4C35E-DB5A-DE4D-BC23-D295BA14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Socially Distant Merit-Making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FEA81-5F41-AC4A-91EB-D4D04B385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4159404"/>
            <a:ext cx="6858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hlinkClick r:id="rId3"/>
              </a:rPr>
              <a:t>https://www.facebook.com/sotana.sotana.31/videos/552855882290021/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2537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9143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36C17-26D4-BC4E-B1E2-0FD13F66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36" y="4559523"/>
            <a:ext cx="8176104" cy="12364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Helping the Community- making free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F7638-109F-4743-BBB1-27950AC34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836" y="5795963"/>
            <a:ext cx="8176104" cy="56038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hlinkClick r:id="rId2"/>
              </a:rPr>
              <a:t>https://www.sanook.com/news/8047806/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ED902-064A-A04B-A11D-3C0727FD7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74" b="553"/>
          <a:stretch/>
        </p:blipFill>
        <p:spPr>
          <a:xfrm>
            <a:off x="20" y="1"/>
            <a:ext cx="9143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DD453324-C6A3-43E4-B553-D28495028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2635EE6-D269-46B5-8431-4D0F084D4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"/>
            <a:ext cx="4689413" cy="6858003"/>
          </a:xfrm>
          <a:custGeom>
            <a:avLst/>
            <a:gdLst>
              <a:gd name="connsiteX0" fmla="*/ 2609706 w 6252552"/>
              <a:gd name="connsiteY0" fmla="*/ 0 h 6858003"/>
              <a:gd name="connsiteX1" fmla="*/ 6252552 w 6252552"/>
              <a:gd name="connsiteY1" fmla="*/ 0 h 6858003"/>
              <a:gd name="connsiteX2" fmla="*/ 6252552 w 6252552"/>
              <a:gd name="connsiteY2" fmla="*/ 6858002 h 6858003"/>
              <a:gd name="connsiteX3" fmla="*/ 6228060 w 6252552"/>
              <a:gd name="connsiteY3" fmla="*/ 6858002 h 6858003"/>
              <a:gd name="connsiteX4" fmla="*/ 6228060 w 6252552"/>
              <a:gd name="connsiteY4" fmla="*/ 6858003 h 6858003"/>
              <a:gd name="connsiteX5" fmla="*/ 0 w 6252552"/>
              <a:gd name="connsiteY5" fmla="*/ 6858003 h 6858003"/>
              <a:gd name="connsiteX6" fmla="*/ 0 w 6252552"/>
              <a:gd name="connsiteY6" fmla="*/ 1 h 6858003"/>
              <a:gd name="connsiteX7" fmla="*/ 2609701 w 6252552"/>
              <a:gd name="connsiteY7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552" h="6858003">
                <a:moveTo>
                  <a:pt x="2609706" y="0"/>
                </a:moveTo>
                <a:lnTo>
                  <a:pt x="6252552" y="0"/>
                </a:lnTo>
                <a:lnTo>
                  <a:pt x="6252552" y="6858002"/>
                </a:lnTo>
                <a:lnTo>
                  <a:pt x="6228060" y="6858002"/>
                </a:lnTo>
                <a:lnTo>
                  <a:pt x="6228060" y="6858003"/>
                </a:lnTo>
                <a:lnTo>
                  <a:pt x="0" y="6858003"/>
                </a:lnTo>
                <a:lnTo>
                  <a:pt x="0" y="1"/>
                </a:lnTo>
                <a:lnTo>
                  <a:pt x="260970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2230806" y="700861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D3591-AC33-2F4C-AF09-9ECC965D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795509"/>
            <a:ext cx="3953329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Commodifying Buddhist Protection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889" y="5486807"/>
            <a:ext cx="36897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48A9E-AB6F-2C4F-AD53-CAB7C2350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3686187"/>
            <a:ext cx="3953329" cy="22925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u="sng" kern="1200" dirty="0">
                <a:latin typeface="+mn-lt"/>
                <a:ea typeface="+mn-ea"/>
                <a:cs typeface="+mn-cs"/>
                <a:hlinkClick r:id="rId2"/>
              </a:rPr>
              <a:t>https://thethaiger.com/thai/news-th/thailand-th/สุดเท่-หน้ากากอนามัยลงย</a:t>
            </a:r>
            <a:endParaRPr lang="en-US" sz="24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screenshot of a newspaper&#10;&#10;Description automatically generated">
            <a:extLst>
              <a:ext uri="{FF2B5EF4-FFF2-40B4-BE49-F238E27FC236}">
                <a16:creationId xmlns:a16="http://schemas.microsoft.com/office/drawing/2014/main" id="{D3EF455D-CAF1-C94E-BE1D-324827388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r="4" b="4"/>
          <a:stretch/>
        </p:blipFill>
        <p:spPr>
          <a:xfrm>
            <a:off x="4882437" y="143441"/>
            <a:ext cx="4073850" cy="3143436"/>
          </a:xfrm>
          <a:custGeom>
            <a:avLst/>
            <a:gdLst/>
            <a:ahLst/>
            <a:cxnLst/>
            <a:rect l="l" t="t" r="r" b="b"/>
            <a:pathLst>
              <a:path w="5096871" h="3143436">
                <a:moveTo>
                  <a:pt x="75600" y="0"/>
                </a:moveTo>
                <a:lnTo>
                  <a:pt x="5021271" y="0"/>
                </a:lnTo>
                <a:cubicBezTo>
                  <a:pt x="5063024" y="0"/>
                  <a:pt x="5096871" y="33847"/>
                  <a:pt x="5096871" y="75600"/>
                </a:cubicBezTo>
                <a:lnTo>
                  <a:pt x="5096871" y="3067836"/>
                </a:lnTo>
                <a:cubicBezTo>
                  <a:pt x="5096871" y="3109589"/>
                  <a:pt x="5063024" y="3143436"/>
                  <a:pt x="5021271" y="3143436"/>
                </a:cubicBezTo>
                <a:lnTo>
                  <a:pt x="75600" y="3143436"/>
                </a:lnTo>
                <a:cubicBezTo>
                  <a:pt x="33847" y="3143436"/>
                  <a:pt x="0" y="3109589"/>
                  <a:pt x="0" y="3067836"/>
                </a:cubicBezTo>
                <a:lnTo>
                  <a:pt x="0" y="75600"/>
                </a:lnTo>
                <a:cubicBezTo>
                  <a:pt x="0" y="33847"/>
                  <a:pt x="33847" y="0"/>
                  <a:pt x="7560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D48BFB-F5F9-E04D-85A1-7057AD5CA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3" r="7353" b="4"/>
          <a:stretch/>
        </p:blipFill>
        <p:spPr>
          <a:xfrm>
            <a:off x="4872321" y="3502644"/>
            <a:ext cx="4073850" cy="3187173"/>
          </a:xfrm>
          <a:custGeom>
            <a:avLst/>
            <a:gdLst/>
            <a:ahLst/>
            <a:cxnLst/>
            <a:rect l="l" t="t" r="r" b="b"/>
            <a:pathLst>
              <a:path w="5096871" h="3187173">
                <a:moveTo>
                  <a:pt x="76652" y="0"/>
                </a:moveTo>
                <a:lnTo>
                  <a:pt x="5020219" y="0"/>
                </a:lnTo>
                <a:cubicBezTo>
                  <a:pt x="5062553" y="0"/>
                  <a:pt x="5096871" y="34318"/>
                  <a:pt x="5096871" y="76652"/>
                </a:cubicBezTo>
                <a:lnTo>
                  <a:pt x="5096871" y="3110521"/>
                </a:lnTo>
                <a:cubicBezTo>
                  <a:pt x="5096871" y="3152855"/>
                  <a:pt x="5062553" y="3187173"/>
                  <a:pt x="5020219" y="3187173"/>
                </a:cubicBezTo>
                <a:lnTo>
                  <a:pt x="76652" y="3187173"/>
                </a:lnTo>
                <a:cubicBezTo>
                  <a:pt x="34318" y="3187173"/>
                  <a:pt x="0" y="3152855"/>
                  <a:pt x="0" y="3110521"/>
                </a:cubicBezTo>
                <a:lnTo>
                  <a:pt x="0" y="76652"/>
                </a:lnTo>
                <a:cubicBezTo>
                  <a:pt x="0" y="34318"/>
                  <a:pt x="34318" y="0"/>
                  <a:pt x="766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253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3BF711F-F9A0-4EA4-B156-A79E9F362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6" name="Group 7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7" name="Rectangle 7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5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1D9BD-C1F3-4649-9D53-40B4E9E9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39" y="4361522"/>
            <a:ext cx="7553652" cy="11705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Helping the Community: Giving food</a:t>
            </a:r>
          </a:p>
        </p:txBody>
      </p:sp>
      <p:pic>
        <p:nvPicPr>
          <p:cNvPr id="1026" name="Picture 2" descr="A person riding a elephant&#10;&#10;Description automatically generated">
            <a:extLst>
              <a:ext uri="{FF2B5EF4-FFF2-40B4-BE49-F238E27FC236}">
                <a16:creationId xmlns:a16="http://schemas.microsoft.com/office/drawing/2014/main" id="{D1D69425-DDBA-F341-A173-39AA3C9B51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14865" b="3"/>
          <a:stretch/>
        </p:blipFill>
        <p:spPr bwMode="auto">
          <a:xfrm>
            <a:off x="678369" y="772621"/>
            <a:ext cx="2469592" cy="35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79153D8D-EBC8-CA48-9B38-915231DA0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r="19761" b="-1"/>
          <a:stretch/>
        </p:blipFill>
        <p:spPr bwMode="auto">
          <a:xfrm>
            <a:off x="3342969" y="772621"/>
            <a:ext cx="2469593" cy="35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893823-1C6B-0741-B791-43F889038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3" r="2747" b="-3"/>
          <a:stretch/>
        </p:blipFill>
        <p:spPr bwMode="auto">
          <a:xfrm>
            <a:off x="6011988" y="772621"/>
            <a:ext cx="2469592" cy="35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4AE5D-E862-1049-A6F9-2941547F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DD17A0F-4821-4802-8EF4-96BC11F9F858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7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F72BB-A035-4F44-BDCA-F6CE014B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4025"/>
            <a:ext cx="78867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Giving always alms food collection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  <a:hlinkClick r:id="rId2"/>
              </a:rPr>
              <a:t>https://www.sanook.com/news/8148870/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A picture containing orange, standing, person, holding&#10;&#10;Description automatically generated">
            <a:extLst>
              <a:ext uri="{FF2B5EF4-FFF2-40B4-BE49-F238E27FC236}">
                <a16:creationId xmlns:a16="http://schemas.microsoft.com/office/drawing/2014/main" id="{45BB9D3A-13DC-224B-B85C-8A419ACEA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" b="1001"/>
          <a:stretch/>
        </p:blipFill>
        <p:spPr>
          <a:xfrm>
            <a:off x="20" y="10"/>
            <a:ext cx="9143980" cy="53959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56DF46-0A81-824A-886F-9E4127DE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DD17A0F-4821-4802-8EF4-96BC11F9F858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457200"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0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ligion_0110_PowerPlugs_Template_3yax.v17.11.s.potx" id="{490E1986-5572-4E44-99F6-945F5F6796B2}" vid="{E20AAF2B-069D-401C-A26D-282F659FE8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270</Words>
  <Application>Microsoft Macintosh PowerPoint</Application>
  <PresentationFormat>On-screen Show (4:3)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Thai Buddhist Responses to Covid-19</vt:lpstr>
      <vt:lpstr>Cleaning the Temple</vt:lpstr>
      <vt:lpstr>Temple Safety: Sanitizing Merit-Making</vt:lpstr>
      <vt:lpstr>Keeping the Temple Safe</vt:lpstr>
      <vt:lpstr>Socially Distant Merit-Making</vt:lpstr>
      <vt:lpstr>Helping the Community- making free masks</vt:lpstr>
      <vt:lpstr>Commodifying Buddhist Protection</vt:lpstr>
      <vt:lpstr>Helping the Community: Giving food</vt:lpstr>
      <vt:lpstr>Giving always alms food collection https://www.sanook.com/news/8148870/</vt:lpstr>
      <vt:lpstr>Providing meals everyday https://www.posttoday.com/social/local/621055</vt:lpstr>
      <vt:lpstr>Dhammananda Bhikkhuni serving her community (https://www.matichonweekly.com/column/article_305406)</vt:lpstr>
      <vt:lpstr>Quarantine Issues: Monks in Hotels? https://www.thairath.co.th/news/society/1831351</vt:lpstr>
      <vt:lpstr>Reaching out virtually https://www.facebook.com/TH.MRLearning/</vt:lpstr>
      <vt:lpstr>Summary- adaptations to Thai Buddhism during Covid-19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Thai Buddhist Responses to Covid-19</dc:title>
  <dc:creator>Schedneck_Brooke</dc:creator>
  <cp:lastModifiedBy>Schedneck_Brooke</cp:lastModifiedBy>
  <cp:revision>4</cp:revision>
  <dcterms:created xsi:type="dcterms:W3CDTF">2020-07-06T01:03:59Z</dcterms:created>
  <dcterms:modified xsi:type="dcterms:W3CDTF">2020-07-08T14:30:25Z</dcterms:modified>
</cp:coreProperties>
</file>